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3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5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86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2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28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15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74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33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75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21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6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04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1CFCA-1178-47B4-BCD3-AEAEBC98AA56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940C7-6DE6-46CC-8A77-9B036DB9E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53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1"/>
            <a:ext cx="6858000" cy="773724"/>
          </a:xfrm>
          <a:prstGeom prst="rect">
            <a:avLst/>
          </a:prstGeom>
          <a:solidFill>
            <a:srgbClr val="C435EB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700" dirty="0" smtClean="0"/>
              <a:t>固定資産税をお支払いの事業者の皆様へ</a:t>
            </a:r>
            <a:endParaRPr lang="en-US" altLang="ja-JP" sz="27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878892"/>
            <a:ext cx="6857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新庄市では事業者の事業継続にあたり</a:t>
            </a:r>
            <a:endParaRPr lang="en-US" altLang="ja-JP" sz="2400" dirty="0" smtClean="0"/>
          </a:p>
          <a:p>
            <a:pPr algn="ctr"/>
            <a:r>
              <a:rPr lang="ja-JP" altLang="en-US" sz="2400" dirty="0" smtClean="0"/>
              <a:t>固定資産税額</a:t>
            </a:r>
            <a:r>
              <a:rPr lang="ja-JP" altLang="en-US" sz="1050" dirty="0" smtClean="0"/>
              <a:t>（土地を除く事業用資産分）</a:t>
            </a:r>
            <a:r>
              <a:rPr lang="ja-JP" altLang="en-US" sz="2400" dirty="0" smtClean="0"/>
              <a:t>の一部を給付します！</a:t>
            </a:r>
            <a:endParaRPr lang="ja-JP" altLang="ja-JP" sz="2400" dirty="0" smtClean="0"/>
          </a:p>
        </p:txBody>
      </p:sp>
      <p:sp>
        <p:nvSpPr>
          <p:cNvPr id="6" name="角丸四角形 5"/>
          <p:cNvSpPr/>
          <p:nvPr/>
        </p:nvSpPr>
        <p:spPr>
          <a:xfrm>
            <a:off x="0" y="1790341"/>
            <a:ext cx="6811108" cy="6591659"/>
          </a:xfrm>
          <a:prstGeom prst="roundRect">
            <a:avLst>
              <a:gd name="adj" fmla="val 3060"/>
            </a:avLst>
          </a:prstGeom>
          <a:noFill/>
          <a:ln w="19050">
            <a:solidFill>
              <a:srgbClr val="C43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500" b="1" dirty="0" smtClean="0">
                <a:solidFill>
                  <a:schemeClr val="tx1"/>
                </a:solidFill>
              </a:rPr>
              <a:t>◇対象者（</a:t>
            </a:r>
            <a:r>
              <a:rPr kumimoji="1" lang="en-US" altLang="ja-JP" sz="15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500" b="1" dirty="0" smtClean="0">
                <a:solidFill>
                  <a:schemeClr val="tx1"/>
                </a:solidFill>
              </a:rPr>
              <a:t>原則、市税に滞納がある場合は対象外となります。）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r>
              <a:rPr kumimoji="1" lang="ja-JP" altLang="en-US" sz="15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500" b="1" dirty="0" smtClean="0">
                <a:solidFill>
                  <a:schemeClr val="tx1"/>
                </a:solidFill>
              </a:rPr>
              <a:t>新庄市内に事業用資産を有し、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令和２年２～８</a:t>
            </a:r>
            <a:r>
              <a:rPr lang="ja-JP" altLang="en-US" sz="1500" b="1" dirty="0">
                <a:solidFill>
                  <a:schemeClr val="tx1"/>
                </a:solidFill>
              </a:rPr>
              <a:t>月までの任意の連続する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３ヵ月間の売上高平均が前年同月間比で３０％以上減少した</a:t>
            </a:r>
            <a:r>
              <a:rPr lang="ja-JP" altLang="en-US" sz="1500" b="1" dirty="0">
                <a:solidFill>
                  <a:schemeClr val="tx1"/>
                </a:solidFill>
              </a:rPr>
              <a:t>中小企業者（個人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事業者含む</a:t>
            </a:r>
            <a:r>
              <a:rPr lang="ja-JP" altLang="en-US" sz="1500" b="1" dirty="0">
                <a:solidFill>
                  <a:schemeClr val="tx1"/>
                </a:solidFill>
              </a:rPr>
              <a:t>）の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方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kumimoji="1" lang="ja-JP" altLang="en-US" sz="1500" b="1" dirty="0" smtClean="0">
                <a:solidFill>
                  <a:schemeClr val="tx1"/>
                </a:solidFill>
              </a:rPr>
              <a:t>◇給付額</a:t>
            </a:r>
            <a:endParaRPr kumimoji="1" lang="en-US" altLang="ja-JP" sz="1500" b="1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　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本市の令和２年度固定資産税第１期分税額のうち土地を除く事業用資産に係る部分の税額の１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/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３の額とし、その額が１万円以下のときは１万円、５０万円以上のときは５０万円とします。事業者本人以外でも、配偶者、親・子が事業用資産の納税義務者となっているものを合算できます。（法人の場合は、法人の代表者個人、その配偶者、親・子が合算可能）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4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１</a:t>
            </a:r>
            <a:r>
              <a:rPr lang="zh-TW" altLang="en-US" sz="4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  <a:r>
              <a:rPr lang="ja-JP" altLang="en-US" sz="36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～</a:t>
            </a:r>
            <a:r>
              <a:rPr lang="ja-JP" altLang="en-US" sz="4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５</a:t>
            </a:r>
            <a:r>
              <a:rPr lang="zh-TW" altLang="en-US" sz="4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０万円</a:t>
            </a:r>
            <a:endParaRPr lang="en-US" altLang="zh-TW" sz="4400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zh-TW" altLang="en-US" sz="800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500" b="1" dirty="0" smtClean="0">
                <a:solidFill>
                  <a:schemeClr val="tx1"/>
                </a:solidFill>
              </a:rPr>
              <a:t>◇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申請方法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r>
              <a:rPr kumimoji="1" lang="ja-JP" altLang="en-US" sz="15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裏面にある記載例を参考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に申請書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に必要事項を記入し、押印のうえ以下の必要書類を添えて</a:t>
            </a:r>
            <a:r>
              <a:rPr lang="ja-JP" altLang="en-US" sz="1500" b="1" dirty="0">
                <a:solidFill>
                  <a:schemeClr val="tx1"/>
                </a:solidFill>
              </a:rPr>
              <a:t>、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商工観光課へ</a:t>
            </a:r>
            <a:r>
              <a:rPr kumimoji="1" lang="ja-JP" altLang="en-US" sz="1500" b="1" dirty="0" smtClean="0">
                <a:solidFill>
                  <a:schemeClr val="tx1"/>
                </a:solidFill>
              </a:rPr>
              <a:t>郵送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ください。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r>
              <a:rPr lang="en-US" altLang="ja-JP" sz="15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申請書は新庄市ホームページからもダウンロードできます。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r>
              <a:rPr lang="ja-JP" altLang="en-US" sz="1500" b="1" dirty="0" smtClean="0">
                <a:solidFill>
                  <a:schemeClr val="tx1"/>
                </a:solidFill>
              </a:rPr>
              <a:t>　①直近の確定申告書の写し</a:t>
            </a:r>
            <a:endParaRPr kumimoji="1" lang="en-US" altLang="ja-JP" sz="1500" b="1" dirty="0" smtClean="0">
              <a:solidFill>
                <a:schemeClr val="tx1"/>
              </a:solidFill>
            </a:endParaRPr>
          </a:p>
          <a:p>
            <a:r>
              <a:rPr lang="ja-JP" altLang="en-US" sz="1500" b="1" dirty="0" smtClean="0">
                <a:solidFill>
                  <a:schemeClr val="tx1"/>
                </a:solidFill>
              </a:rPr>
              <a:t>　②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2020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年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2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～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8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月までの任意の連続する３ヵ月間の売上台帳等の写し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r>
              <a:rPr lang="ja-JP" altLang="en-US" sz="1500" b="1" dirty="0" smtClean="0">
                <a:solidFill>
                  <a:schemeClr val="tx1"/>
                </a:solidFill>
              </a:rPr>
              <a:t>　③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2019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年</a:t>
            </a:r>
            <a:r>
              <a:rPr lang="en-US" altLang="ja-JP" sz="1500" b="1" dirty="0">
                <a:solidFill>
                  <a:schemeClr val="tx1"/>
                </a:solidFill>
              </a:rPr>
              <a:t>2</a:t>
            </a:r>
            <a:r>
              <a:rPr lang="ja-JP" altLang="en-US" sz="1500" b="1" dirty="0">
                <a:solidFill>
                  <a:schemeClr val="tx1"/>
                </a:solidFill>
              </a:rPr>
              <a:t>～</a:t>
            </a:r>
            <a:r>
              <a:rPr lang="en-US" altLang="ja-JP" sz="1500" b="1" dirty="0">
                <a:solidFill>
                  <a:schemeClr val="tx1"/>
                </a:solidFill>
              </a:rPr>
              <a:t>8</a:t>
            </a:r>
            <a:r>
              <a:rPr lang="ja-JP" altLang="en-US" sz="1500" b="1" dirty="0">
                <a:solidFill>
                  <a:schemeClr val="tx1"/>
                </a:solidFill>
              </a:rPr>
              <a:t>月までの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②と同月間の売上台帳等の写し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r>
              <a:rPr lang="ja-JP" altLang="en-US" sz="1500" b="1" dirty="0" smtClean="0">
                <a:solidFill>
                  <a:schemeClr val="tx1"/>
                </a:solidFill>
              </a:rPr>
              <a:t>　④振込口座の写し（口座名義人（カタカナ）の記載されたページ）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r>
              <a:rPr lang="ja-JP" altLang="en-US" sz="1500" b="1" dirty="0" smtClean="0">
                <a:solidFill>
                  <a:schemeClr val="tx1"/>
                </a:solidFill>
              </a:rPr>
              <a:t>　⑤事業所税額算出書（原本）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r>
              <a:rPr lang="ja-JP" altLang="en-US" sz="1500" dirty="0" smtClean="0">
                <a:solidFill>
                  <a:schemeClr val="tx1"/>
                </a:solidFill>
              </a:rPr>
              <a:t>　　  </a:t>
            </a:r>
            <a:r>
              <a:rPr lang="ja-JP" altLang="en-US" sz="1500" b="1" u="sng" dirty="0" smtClean="0">
                <a:solidFill>
                  <a:schemeClr val="tx1"/>
                </a:solidFill>
              </a:rPr>
              <a:t>⑤の算出書については税務課資産税室にて交付します。別紙「事業所税額</a:t>
            </a:r>
            <a:endParaRPr lang="en-US" altLang="ja-JP" sz="1500" b="1" u="sng" dirty="0" smtClean="0">
              <a:solidFill>
                <a:schemeClr val="tx1"/>
              </a:solidFill>
            </a:endParaRPr>
          </a:p>
          <a:p>
            <a:r>
              <a:rPr lang="ja-JP" altLang="en-US" sz="1500" dirty="0">
                <a:solidFill>
                  <a:schemeClr val="tx1"/>
                </a:solidFill>
              </a:rPr>
              <a:t>　</a:t>
            </a:r>
            <a:r>
              <a:rPr lang="ja-JP" altLang="en-US" sz="1500" dirty="0" smtClean="0">
                <a:solidFill>
                  <a:schemeClr val="tx1"/>
                </a:solidFill>
              </a:rPr>
              <a:t>　</a:t>
            </a:r>
            <a:r>
              <a:rPr lang="ja-JP" altLang="en-US" sz="1500" dirty="0">
                <a:solidFill>
                  <a:schemeClr val="tx1"/>
                </a:solidFill>
              </a:rPr>
              <a:t> </a:t>
            </a:r>
            <a:r>
              <a:rPr lang="ja-JP" altLang="en-US" sz="1500" dirty="0" smtClean="0">
                <a:solidFill>
                  <a:schemeClr val="tx1"/>
                </a:solidFill>
              </a:rPr>
              <a:t> </a:t>
            </a:r>
            <a:r>
              <a:rPr lang="ja-JP" altLang="en-US" sz="1500" b="1" u="sng" dirty="0" smtClean="0">
                <a:solidFill>
                  <a:schemeClr val="tx1"/>
                </a:solidFill>
              </a:rPr>
              <a:t>算出申請書」を税務課に原則郵送し、後日算出書を受領後商工観光課へ</a:t>
            </a:r>
            <a:endParaRPr lang="en-US" altLang="ja-JP" sz="1500" b="1" u="sng" dirty="0" smtClean="0">
              <a:solidFill>
                <a:schemeClr val="tx1"/>
              </a:solidFill>
            </a:endParaRPr>
          </a:p>
          <a:p>
            <a:r>
              <a:rPr lang="ja-JP" altLang="en-US" sz="1500" dirty="0">
                <a:solidFill>
                  <a:schemeClr val="tx1"/>
                </a:solidFill>
              </a:rPr>
              <a:t>　</a:t>
            </a:r>
            <a:r>
              <a:rPr lang="ja-JP" altLang="en-US" sz="1500" dirty="0" smtClean="0">
                <a:solidFill>
                  <a:schemeClr val="tx1"/>
                </a:solidFill>
              </a:rPr>
              <a:t>　  </a:t>
            </a:r>
            <a:r>
              <a:rPr lang="ja-JP" altLang="en-US" sz="1500" b="1" u="sng" dirty="0" smtClean="0">
                <a:solidFill>
                  <a:schemeClr val="tx1"/>
                </a:solidFill>
              </a:rPr>
              <a:t>申請ください。</a:t>
            </a:r>
            <a:endParaRPr lang="en-US" altLang="ja-JP" sz="1500" b="1" u="sng" dirty="0" smtClean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◇申請締切　　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令和２年１１月３０日まで</a:t>
            </a:r>
            <a:r>
              <a:rPr lang="ja-JP" altLang="en-US" sz="1200" u="sng" dirty="0" smtClean="0">
                <a:solidFill>
                  <a:srgbClr val="FF0000"/>
                </a:solidFill>
              </a:rPr>
              <a:t>（当日消印有効）</a:t>
            </a:r>
            <a:endParaRPr lang="en-US" altLang="ja-JP" u="sng" dirty="0" smtClean="0">
              <a:solidFill>
                <a:srgbClr val="FF0000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8521072"/>
            <a:ext cx="6850855" cy="1384939"/>
            <a:chOff x="-1" y="9262760"/>
            <a:chExt cx="6850855" cy="643238"/>
          </a:xfrm>
          <a:solidFill>
            <a:srgbClr val="C435EB"/>
          </a:solidFill>
        </p:grpSpPr>
        <p:sp>
          <p:nvSpPr>
            <p:cNvPr id="8" name="正方形/長方形 7"/>
            <p:cNvSpPr/>
            <p:nvPr/>
          </p:nvSpPr>
          <p:spPr>
            <a:xfrm>
              <a:off x="3502817" y="9262760"/>
              <a:ext cx="3348037" cy="639921"/>
            </a:xfrm>
            <a:prstGeom prst="rect">
              <a:avLst/>
            </a:prstGeom>
            <a:noFill/>
            <a:ln>
              <a:solidFill>
                <a:srgbClr val="C435EB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b="1" dirty="0" smtClean="0">
                  <a:solidFill>
                    <a:srgbClr val="C435EB"/>
                  </a:solidFill>
                </a:rPr>
                <a:t>税額算出</a:t>
              </a:r>
              <a:r>
                <a:rPr lang="ja-JP" altLang="en-US" b="1" dirty="0">
                  <a:solidFill>
                    <a:srgbClr val="C435EB"/>
                  </a:solidFill>
                </a:rPr>
                <a:t>申請</a:t>
              </a:r>
              <a:r>
                <a:rPr lang="ja-JP" altLang="en-US" b="1" dirty="0" smtClean="0">
                  <a:solidFill>
                    <a:srgbClr val="C435EB"/>
                  </a:solidFill>
                </a:rPr>
                <a:t>書送付先</a:t>
              </a:r>
              <a:endParaRPr lang="en-US" altLang="ja-JP" b="1" dirty="0" smtClean="0">
                <a:solidFill>
                  <a:srgbClr val="C435EB"/>
                </a:solidFill>
              </a:endParaRPr>
            </a:p>
            <a:p>
              <a:pPr algn="ctr"/>
              <a:endParaRPr lang="en-US" altLang="ja-JP" sz="500" b="1" dirty="0" smtClean="0">
                <a:solidFill>
                  <a:srgbClr val="C435EB"/>
                </a:solidFill>
              </a:endParaRPr>
            </a:p>
            <a:p>
              <a:pPr algn="ctr"/>
              <a:r>
                <a:rPr lang="ja-JP" altLang="en-US" sz="1600" dirty="0" smtClean="0">
                  <a:solidFill>
                    <a:srgbClr val="C435EB"/>
                  </a:solidFill>
                </a:rPr>
                <a:t>〒</a:t>
              </a:r>
              <a:r>
                <a:rPr lang="en-US" altLang="ja-JP" sz="1600" dirty="0">
                  <a:solidFill>
                    <a:srgbClr val="C435EB"/>
                  </a:solidFill>
                </a:rPr>
                <a:t>996-8501</a:t>
              </a:r>
            </a:p>
            <a:p>
              <a:pPr algn="ctr">
                <a:lnSpc>
                  <a:spcPts val="1500"/>
                </a:lnSpc>
              </a:pPr>
              <a:r>
                <a:rPr lang="ja-JP" altLang="en-US" sz="1600" dirty="0">
                  <a:solidFill>
                    <a:srgbClr val="C435EB"/>
                  </a:solidFill>
                </a:rPr>
                <a:t>新庄市沖の町１０番３７号</a:t>
              </a:r>
              <a:endParaRPr lang="en-US" altLang="ja-JP" sz="1600" dirty="0">
                <a:solidFill>
                  <a:srgbClr val="C435EB"/>
                </a:solidFill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1600" dirty="0">
                  <a:solidFill>
                    <a:srgbClr val="C435EB"/>
                  </a:solidFill>
                </a:rPr>
                <a:t>新庄市 </a:t>
              </a:r>
              <a:r>
                <a:rPr lang="ja-JP" altLang="en-US" sz="1600" dirty="0" smtClean="0">
                  <a:solidFill>
                    <a:srgbClr val="C435EB"/>
                  </a:solidFill>
                </a:rPr>
                <a:t>税務課</a:t>
              </a:r>
              <a:r>
                <a:rPr lang="en-US" altLang="ja-JP" sz="1600" dirty="0">
                  <a:solidFill>
                    <a:srgbClr val="C435EB"/>
                  </a:solidFill>
                </a:rPr>
                <a:t> </a:t>
              </a:r>
              <a:r>
                <a:rPr lang="ja-JP" altLang="en-US" sz="1600" dirty="0" smtClean="0">
                  <a:solidFill>
                    <a:srgbClr val="C435EB"/>
                  </a:solidFill>
                </a:rPr>
                <a:t>資産税室</a:t>
              </a:r>
              <a:endParaRPr lang="en-US" altLang="ja-JP" sz="1600" dirty="0">
                <a:solidFill>
                  <a:srgbClr val="C435EB"/>
                </a:solidFill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1600" dirty="0">
                  <a:solidFill>
                    <a:srgbClr val="C435EB"/>
                  </a:solidFill>
                </a:rPr>
                <a:t>ＴＥＬ：</a:t>
              </a:r>
              <a:r>
                <a:rPr lang="en-US" altLang="ja-JP" sz="1600" dirty="0" smtClean="0">
                  <a:solidFill>
                    <a:srgbClr val="C435EB"/>
                  </a:solidFill>
                </a:rPr>
                <a:t>0233-29-5538</a:t>
              </a:r>
              <a:endParaRPr lang="en-US" altLang="ja-JP" sz="2800" dirty="0">
                <a:solidFill>
                  <a:srgbClr val="C435EB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-1" y="9262764"/>
              <a:ext cx="3497580" cy="6432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500"/>
                </a:lnSpc>
              </a:pPr>
              <a:r>
                <a:rPr lang="ja-JP" altLang="en-US" dirty="0" smtClean="0"/>
                <a:t>申請書送付先（お問い合わせ先）</a:t>
              </a:r>
              <a:endParaRPr lang="en-US" altLang="ja-JP" dirty="0" smtClean="0"/>
            </a:p>
            <a:p>
              <a:pPr algn="ctr">
                <a:lnSpc>
                  <a:spcPts val="1500"/>
                </a:lnSpc>
              </a:pPr>
              <a:r>
                <a:rPr lang="ja-JP" altLang="en-US" sz="1600" dirty="0"/>
                <a:t>〒</a:t>
              </a:r>
              <a:r>
                <a:rPr lang="en-US" altLang="ja-JP" sz="1600" dirty="0" smtClean="0"/>
                <a:t>996-8501</a:t>
              </a:r>
            </a:p>
            <a:p>
              <a:pPr algn="ctr">
                <a:lnSpc>
                  <a:spcPts val="1500"/>
                </a:lnSpc>
              </a:pPr>
              <a:r>
                <a:rPr lang="ja-JP" altLang="en-US" sz="1600" dirty="0" smtClean="0"/>
                <a:t>新庄市</a:t>
              </a:r>
              <a:r>
                <a:rPr lang="ja-JP" altLang="en-US" sz="1600" dirty="0"/>
                <a:t>沖の町１０番３７号</a:t>
              </a:r>
              <a:endParaRPr lang="en-US" altLang="ja-JP" sz="1600" dirty="0"/>
            </a:p>
            <a:p>
              <a:pPr algn="ctr">
                <a:lnSpc>
                  <a:spcPts val="1500"/>
                </a:lnSpc>
              </a:pPr>
              <a:r>
                <a:rPr lang="ja-JP" altLang="en-US" sz="1600" dirty="0" smtClean="0"/>
                <a:t>新庄市 </a:t>
              </a:r>
              <a:r>
                <a:rPr lang="ja-JP" altLang="en-US" sz="1600"/>
                <a:t>商工</a:t>
              </a:r>
              <a:r>
                <a:rPr lang="ja-JP" altLang="en-US" sz="1600" smtClean="0"/>
                <a:t>観光課</a:t>
              </a:r>
              <a:endParaRPr lang="en-US" altLang="ja-JP" sz="1600" smtClean="0"/>
            </a:p>
            <a:p>
              <a:pPr algn="ctr">
                <a:lnSpc>
                  <a:spcPts val="1500"/>
                </a:lnSpc>
              </a:pPr>
              <a:r>
                <a:rPr lang="ja-JP" altLang="en-US" sz="1600" smtClean="0"/>
                <a:t>企業</a:t>
              </a:r>
              <a:r>
                <a:rPr lang="ja-JP" altLang="en-US" sz="1600" dirty="0"/>
                <a:t>立地・商工</a:t>
              </a:r>
              <a:r>
                <a:rPr lang="ja-JP" altLang="en-US" sz="1600" dirty="0" smtClean="0"/>
                <a:t>振興室</a:t>
              </a:r>
              <a:endParaRPr lang="en-US" altLang="ja-JP" sz="1600" dirty="0" smtClean="0"/>
            </a:p>
            <a:p>
              <a:pPr algn="ctr">
                <a:lnSpc>
                  <a:spcPts val="1500"/>
                </a:lnSpc>
              </a:pPr>
              <a:r>
                <a:rPr lang="ja-JP" altLang="en-US" sz="1600" dirty="0" smtClean="0"/>
                <a:t>ＴＥＬ</a:t>
              </a:r>
              <a:r>
                <a:rPr lang="ja-JP" altLang="en-US" sz="1600" dirty="0"/>
                <a:t>：</a:t>
              </a:r>
              <a:r>
                <a:rPr lang="en-US" altLang="ja-JP" sz="1600" dirty="0" smtClean="0"/>
                <a:t>0233-29-5847</a:t>
              </a:r>
              <a:endParaRPr lang="en-US" altLang="ja-JP" sz="2800" dirty="0"/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278278" y="4542039"/>
            <a:ext cx="1764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１者当たり</a:t>
            </a:r>
            <a:r>
              <a:rPr kumimoji="1" lang="en-US" altLang="ja-JP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  <a:endParaRPr kumimoji="1" lang="ja-JP" altLang="en-US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2583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818</TotalTime>
  <Words>94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SU0077</dc:creator>
  <cp:lastModifiedBy>SU0077</cp:lastModifiedBy>
  <cp:revision>43</cp:revision>
  <cp:lastPrinted>2020-07-10T08:21:58Z</cp:lastPrinted>
  <dcterms:created xsi:type="dcterms:W3CDTF">2020-06-29T23:46:32Z</dcterms:created>
  <dcterms:modified xsi:type="dcterms:W3CDTF">2020-07-13T07:40:59Z</dcterms:modified>
</cp:coreProperties>
</file>